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F03038D-51B2-44ED-AA35-878B43105F69}">
  <a:tblStyle styleId="{5F03038D-51B2-44ED-AA35-878B43105F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7ddbe882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7ddbe882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80bc02a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80bc02a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51622d5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51622d5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7ddbe882b_1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7ddbe882b_1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26ea934e5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26ea934e5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7ddbe882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7ddbe882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7ddbe882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7ddbe882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7ddbe882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7ddbe882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7ddbe882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7ddbe882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a Liar’s Dice AI</a:t>
            </a:r>
            <a:endParaRPr/>
          </a:p>
        </p:txBody>
      </p:sp>
      <p:sp>
        <p:nvSpPr>
          <p:cNvPr id="136" name="Google Shape;136;p17"/>
          <p:cNvSpPr txBox="1"/>
          <p:nvPr>
            <p:ph idx="1" type="subTitle"/>
          </p:nvPr>
        </p:nvSpPr>
        <p:spPr>
          <a:xfrm>
            <a:off x="137850" y="2769350"/>
            <a:ext cx="4517400" cy="10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Andrew Yang, Peiyu Zhong, Ruipei Huang, Thomas Li</a:t>
            </a:r>
            <a:endParaRPr sz="1400"/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250" y="1268425"/>
            <a:ext cx="4170638" cy="2606649"/>
          </a:xfrm>
          <a:prstGeom prst="rect">
            <a:avLst/>
          </a:prstGeom>
          <a:noFill/>
          <a:ln cap="flat" cmpd="sng" w="38100">
            <a:solidFill>
              <a:srgbClr val="4B4B4B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Probabilities</a:t>
            </a:r>
            <a:endParaRPr/>
          </a:p>
        </p:txBody>
      </p:sp>
      <p:sp>
        <p:nvSpPr>
          <p:cNvPr id="188" name="Google Shape;188;p26"/>
          <p:cNvSpPr txBox="1"/>
          <p:nvPr/>
        </p:nvSpPr>
        <p:spPr>
          <a:xfrm>
            <a:off x="2865450" y="2587625"/>
            <a:ext cx="45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89" name="Google Shape;189;p26"/>
          <p:cNvGraphicFramePr/>
          <p:nvPr/>
        </p:nvGraphicFramePr>
        <p:xfrm>
          <a:off x="952500" y="1940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{5F03038D-51B2-44ED-AA35-878B43105F69}</a:tableStyleId>
              </a:tblPr>
              <a:tblGrid>
                <a:gridCol w="2587625"/>
                <a:gridCol w="46513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Pr(opponent has at least 1 dice that is the same as our bid)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1 - (₅C₀ * ⅓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* ⅔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 </a:t>
                      </a:r>
                      <a:r>
                        <a:rPr lang="en"/>
                        <a:t>= 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0.8683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Pr(opponent has at least 2 dice that are the same as our bid)</a:t>
                      </a:r>
                      <a:endParaRPr sz="22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1 - (₅C₁ * ⅓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* ⅔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+ ₅C₀ * ⅓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* ⅔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 = 0.5391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Pr(opponent has at least 3 dice that are the same as our bid)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1 - (₅C₂ * ⅓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* ⅔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 +₅C₁ * ⅓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* ⅔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+ ₅C₀ * ⅓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* ⅔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 = 0.2099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Pr(opponent has at least 4 dice that are the same as our bid)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₅C₄ * ⅓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* ⅔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+ ₅C₅ * ⅓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* ⅔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= 0.0453</a:t>
                      </a:r>
                      <a:endParaRPr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Pr(all of opponent’s dice are the same as our bid)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₅C₅ * ⅓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* ⅔</a:t>
                      </a:r>
                      <a:r>
                        <a:rPr baseline="30000"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r>
                        <a:rPr lang="en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= 0.0041</a:t>
                      </a:r>
                      <a:endParaRPr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729450" y="2078875"/>
            <a:ext cx="7688700" cy="28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Record the bid of each round 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Check if the player was bluffing (fewer than half of the bid) after all dice are revealed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Alg1 counts the total probability of bluffing after certain cases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Alg2 creates a Markov Chain based on the data collected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Guess if the player is bluffing in the current round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700"/>
              <a:buChar char="➔"/>
            </a:pPr>
            <a:r>
              <a:rPr lang="en" sz="1700"/>
              <a:t>Make decisions according to its own dice and speculation of player’s dice</a:t>
            </a:r>
            <a:endParaRPr sz="1700"/>
          </a:p>
        </p:txBody>
      </p:sp>
      <p:sp>
        <p:nvSpPr>
          <p:cNvPr id="195" name="Google Shape;195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build the AI?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Four Different Cases</a:t>
            </a:r>
            <a:endParaRPr/>
          </a:p>
        </p:txBody>
      </p:sp>
      <p:sp>
        <p:nvSpPr>
          <p:cNvPr id="201" name="Google Shape;201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Start  -&gt; </a:t>
            </a:r>
            <a:r>
              <a:rPr lang="en" sz="1700">
                <a:solidFill>
                  <a:srgbClr val="9B2393"/>
                </a:solidFill>
              </a:rPr>
              <a:t>if</a:t>
            </a:r>
            <a:r>
              <a:rPr lang="en" sz="1700"/>
              <a:t> game[</a:t>
            </a:r>
            <a:r>
              <a:rPr lang="en" sz="1700">
                <a:solidFill>
                  <a:srgbClr val="1C00CF"/>
                </a:solidFill>
              </a:rPr>
              <a:t>0</a:t>
            </a:r>
            <a:r>
              <a:rPr lang="en" sz="1700"/>
              <a:t>][</a:t>
            </a:r>
            <a:r>
              <a:rPr lang="en" sz="1700">
                <a:solidFill>
                  <a:srgbClr val="1C00CF"/>
                </a:solidFill>
              </a:rPr>
              <a:t>0</a:t>
            </a:r>
            <a:r>
              <a:rPr lang="en" sz="1700"/>
              <a:t>] == </a:t>
            </a:r>
            <a:r>
              <a:rPr lang="en" sz="1700">
                <a:solidFill>
                  <a:srgbClr val="1C00CF"/>
                </a:solidFill>
              </a:rPr>
              <a:t>1</a:t>
            </a:r>
            <a:r>
              <a:rPr lang="en" sz="1700"/>
              <a:t>: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Add -&gt; </a:t>
            </a:r>
            <a:r>
              <a:rPr lang="en" sz="1700">
                <a:solidFill>
                  <a:srgbClr val="9B2393"/>
                </a:solidFill>
              </a:rPr>
              <a:t>if</a:t>
            </a:r>
            <a:r>
              <a:rPr lang="en" sz="1700"/>
              <a:t> game[i][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 == game[i - 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]: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Switch -&gt; </a:t>
            </a:r>
            <a:r>
              <a:rPr lang="en" sz="1700">
                <a:solidFill>
                  <a:srgbClr val="9B2393"/>
                </a:solidFill>
              </a:rPr>
              <a:t>if</a:t>
            </a:r>
            <a:r>
              <a:rPr lang="en" sz="1700"/>
              <a:t> game[i][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 != game[i - 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 and game[i][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 != game[i - </a:t>
            </a:r>
            <a:r>
              <a:rPr lang="en" sz="1700">
                <a:solidFill>
                  <a:srgbClr val="1C00CF"/>
                </a:solidFill>
              </a:rPr>
              <a:t>1</a:t>
            </a:r>
            <a:r>
              <a:rPr lang="en" sz="1700"/>
              <a:t>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]: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Call -&gt; </a:t>
            </a:r>
            <a:r>
              <a:rPr lang="en" sz="1700">
                <a:solidFill>
                  <a:srgbClr val="9B2393"/>
                </a:solidFill>
              </a:rPr>
              <a:t>if </a:t>
            </a:r>
            <a:r>
              <a:rPr lang="en" sz="1700"/>
              <a:t>game[i][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 != game[i - 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 and game[i][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 == game[i - </a:t>
            </a:r>
            <a:r>
              <a:rPr lang="en" sz="1700">
                <a:solidFill>
                  <a:srgbClr val="1C00CF"/>
                </a:solidFill>
              </a:rPr>
              <a:t>1</a:t>
            </a:r>
            <a:r>
              <a:rPr lang="en" sz="1700"/>
              <a:t>][</a:t>
            </a:r>
            <a:r>
              <a:rPr lang="en" sz="1700">
                <a:solidFill>
                  <a:srgbClr val="1C00CF"/>
                </a:solidFill>
              </a:rPr>
              <a:t>2</a:t>
            </a:r>
            <a:r>
              <a:rPr lang="en" sz="1700"/>
              <a:t>]: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700"/>
              <a:buChar char="➔"/>
            </a:pPr>
            <a:r>
              <a:rPr lang="en" sz="1700"/>
              <a:t>Markov Chain only uses Start and Switch for the initial state</a:t>
            </a:r>
            <a:endParaRPr sz="1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9"/>
          <p:cNvPicPr preferRelativeResize="0"/>
          <p:nvPr/>
        </p:nvPicPr>
        <p:blipFill rotWithShape="1">
          <a:blip r:embed="rId3">
            <a:alphaModFix/>
          </a:blip>
          <a:srcRect b="3264" l="2509" r="2079" t="1560"/>
          <a:stretch/>
        </p:blipFill>
        <p:spPr>
          <a:xfrm>
            <a:off x="452575" y="1633400"/>
            <a:ext cx="4690951" cy="300617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207" name="Google Shape;207;p29"/>
          <p:cNvGraphicFramePr/>
          <p:nvPr/>
        </p:nvGraphicFramePr>
        <p:xfrm>
          <a:off x="6106325" y="1731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{5F03038D-51B2-44ED-AA35-878B43105F69}</a:tableStyleId>
              </a:tblPr>
              <a:tblGrid>
                <a:gridCol w="883850"/>
                <a:gridCol w="883850"/>
                <a:gridCol w="883850"/>
              </a:tblGrid>
              <a:tr h="835800">
                <a:tc>
                  <a:txBody>
                    <a:bodyPr/>
                    <a:lstStyle/>
                    <a:p>
                      <a:pPr indent="9144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292600" marB="91425" marR="91425" marL="91425"/>
                </a:tc>
                <a:tc>
                  <a:txBody>
                    <a:bodyPr/>
                    <a:lstStyle/>
                    <a:p>
                      <a:pPr indent="118871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99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Bluff</a:t>
                      </a:r>
                      <a:endParaRPr sz="1600">
                        <a:solidFill>
                          <a:srgbClr val="FF9900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292600" marB="91425" marR="91425" marL="91425"/>
                </a:tc>
                <a:tc>
                  <a:txBody>
                    <a:bodyPr/>
                    <a:lstStyle/>
                    <a:p>
                      <a:pPr indent="9144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4A86E8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Truth</a:t>
                      </a:r>
                      <a:endParaRPr sz="1600">
                        <a:solidFill>
                          <a:srgbClr val="4A86E8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292600" marB="91425" marR="91425" marL="91425"/>
                </a:tc>
              </a:tr>
              <a:tr h="835800">
                <a:tc>
                  <a:txBody>
                    <a:bodyPr/>
                    <a:lstStyle/>
                    <a:p>
                      <a:pPr indent="118871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99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Bluff</a:t>
                      </a:r>
                      <a:endParaRPr sz="1600">
                        <a:solidFill>
                          <a:srgbClr val="FF9900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292600" marB="91425" marR="91425" marL="91425"/>
                </a:tc>
                <a:tc>
                  <a:txBody>
                    <a:bodyPr/>
                    <a:lstStyle/>
                    <a:p>
                      <a:pPr indent="2286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0.5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292600" marB="91425" marR="91425" marL="91425"/>
                </a:tc>
                <a:tc>
                  <a:txBody>
                    <a:bodyPr/>
                    <a:lstStyle/>
                    <a:p>
                      <a:pPr indent="2286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0.5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292600" marB="91425" marR="91425" marL="91425"/>
                </a:tc>
              </a:tr>
              <a:tr h="835800">
                <a:tc>
                  <a:txBody>
                    <a:bodyPr/>
                    <a:lstStyle/>
                    <a:p>
                      <a:pPr indent="9144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4A86E8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Truth</a:t>
                      </a:r>
                      <a:endParaRPr sz="1600">
                        <a:solidFill>
                          <a:srgbClr val="4A86E8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292600" marB="91425" marR="91425" marL="91425"/>
                </a:tc>
                <a:tc>
                  <a:txBody>
                    <a:bodyPr/>
                    <a:lstStyle/>
                    <a:p>
                      <a:pPr indent="2286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0.5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292600" marB="91425" marR="91425" marL="91425"/>
                </a:tc>
                <a:tc>
                  <a:txBody>
                    <a:bodyPr/>
                    <a:lstStyle/>
                    <a:p>
                      <a:pPr indent="2286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0.5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292600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idx="1" type="body"/>
          </p:nvPr>
        </p:nvSpPr>
        <p:spPr>
          <a:xfrm>
            <a:off x="729450" y="2078875"/>
            <a:ext cx="7688700" cy="28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Let AI against AI (Monte Carlo Simulation)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Invite friends to play against AI and collect data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700"/>
              <a:buChar char="➔"/>
            </a:pPr>
            <a:r>
              <a:rPr lang="en" sz="1700"/>
              <a:t>Try different parameters and repeat</a:t>
            </a:r>
            <a:endParaRPr sz="1700"/>
          </a:p>
        </p:txBody>
      </p:sp>
      <p:sp>
        <p:nvSpPr>
          <p:cNvPr id="213" name="Google Shape;213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 of AI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600" y="865425"/>
            <a:ext cx="6309748" cy="3902525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9" name="Google Shape;21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7789" y="843650"/>
            <a:ext cx="2230237" cy="39460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3" name="Google Shape;143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Game Rules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Front-</a:t>
            </a:r>
            <a:r>
              <a:rPr lang="en" sz="1600">
                <a:solidFill>
                  <a:srgbClr val="FFFFFF"/>
                </a:solidFill>
              </a:rPr>
              <a:t>E</a:t>
            </a:r>
            <a:r>
              <a:rPr lang="en" sz="1600">
                <a:solidFill>
                  <a:srgbClr val="FFFFFF"/>
                </a:solidFill>
              </a:rPr>
              <a:t>nd Development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Algorithm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Rules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729450" y="2078875"/>
            <a:ext cx="7688700" cy="26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To begin each round, all players roll their dice simultaneously and keeping them hidden from the other players. 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The first player then states a bid consisting of a face (“2's”, “5's”, etc.) and a quantity. The quantity represents the player's guess as to how many of each face have been rolled by all the players at the table, including themselves. (e.g., “five 2’s”)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1000"/>
              </a:spcAft>
              <a:buSzPts val="1700"/>
              <a:buChar char="➔"/>
            </a:pPr>
            <a:r>
              <a:rPr lang="en" sz="1700"/>
              <a:t>Each subsequent player can either then make a higher bid (e.g., “six 2's” or “five 3’s”), or they can challenge the previous bid.</a:t>
            </a:r>
            <a:endParaRPr sz="1700"/>
          </a:p>
        </p:txBody>
      </p:sp>
      <p:sp>
        <p:nvSpPr>
          <p:cNvPr id="154" name="Google Shape;154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Rules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If the player challenges the previous bid, all players reveal their dice. If the bid is matched or exceeded, the bidder wins. Otherwise the challenger wins.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The loser of the previous round begins the next round.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Rules Continued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Wild ones: Ones count as the face of the current bid (e.g., 11223 can be counted as 22223, 22333, 22344, 22355, and 22366)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Five of a kind: 5 dice with same face can be counted as 6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Reroll: If all dice have different faces, you may reroll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Rules Continued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Development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Designed a GUI using Tkinter Library in Python</a:t>
            </a:r>
            <a:endParaRPr sz="1700"/>
          </a:p>
          <a:p>
            <a:pPr indent="-33655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◆"/>
            </a:pPr>
            <a:r>
              <a:rPr lang="en" sz="1700"/>
              <a:t>Functionality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Created databases that housed the AI algorithm and data</a:t>
            </a:r>
            <a:endParaRPr sz="1700"/>
          </a:p>
          <a:p>
            <a:pPr indent="-3365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Implemented </a:t>
            </a:r>
            <a:r>
              <a:rPr lang="en" sz="1700"/>
              <a:t>databases</a:t>
            </a:r>
            <a:r>
              <a:rPr lang="en" sz="1700"/>
              <a:t> by connecting the frontend and backend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Development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